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5143500" type="screen16x9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slide" Target="slides/slide2.xml"/>
  <Relationship Id="rId5" Type="http://schemas.openxmlformats.org/officeDocument/2006/relationships/slide" Target="slides/slide3.xml"/>
  <Relationship Id="rId6" Type="http://schemas.openxmlformats.org/officeDocument/2006/relationships/slide" Target="slides/slide4.xml"/>
  <Relationship Id="rId7" Type="http://schemas.openxmlformats.org/officeDocument/2006/relationships/slide" Target="slides/slide5.xml"/>
  <Relationship Id="rId8" Type="http://schemas.openxmlformats.org/officeDocument/2006/relationships/slide" Target="slides/slide6.xml"/>
  <Relationship Id="rId9" Type="http://schemas.openxmlformats.org/officeDocument/2006/relationships/slide" Target="slides/slide7.xml"/>
  <Relationship Id="rId10" Type="http://schemas.openxmlformats.org/officeDocument/2006/relationships/presProps" Target="presProps.xml"/>
  <Relationship Id="rId11" Type="http://schemas.openxmlformats.org/officeDocument/2006/relationships/viewProps" Target="viewProps.xml"/>
  <Relationship Id="rId12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15366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42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_rels/slide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_rels/slide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_rels/slide4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_rels/slide5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_rels/slide6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_rels/slide7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8572500" cy="5143500"/>
          <a:chOff x="0" y="0"/>
          <a:chExt cx="8572500" cy="5143500"/>
        </a:xfrm>
      </p:grpSpPr>
      <p:sp>
        <p:nvSpPr>
          <p:cNvPr id="2" name=""/>
          <p:cNvSpPr txBox="1"/>
          <p:nvPr/>
        </p:nvSpPr>
        <p:spPr>
          <a:xfrm>
            <a:off x="0" y="0"/>
            <a:ext cx="133350" cy="5143500"/>
          </a:xfrm>
          <a:prstGeom prst="rect">
            <a:avLst/>
          </a:prstGeom>
          <a:solidFill>
            <a:srgbClr val="D4202A">
              <a:alpha val="100000"/>
            </a:srgbClr>
          </a:solidFill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000" spc="0" u="none" cap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 ]]></a:t>
            </a:r>
          </a:p>
        </p:txBody>
      </p:sp>
      <p:sp>
        <p:nvSpPr>
          <p:cNvPr id="3" name=""/>
          <p:cNvSpPr txBox="1"/>
          <p:nvPr/>
        </p:nvSpPr>
        <p:spPr>
          <a:xfrm>
            <a:off x="571500" y="1428750"/>
            <a:ext cx="8001000" cy="2095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1300" spc="0" u="none" cap="none">
                <a:solidFill>
                  <a:srgbClr val="D4202A">
                    <a:alpha val="100000"/>
                  </a:srgbClr>
                </a:solidFill>
                <a:latin typeface="Calibri"/>
              </a:rPr>
              <a:t><![CDATA[MARATHONBET REVIEW]]></a:t>
            </a: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400" spc="0" u="none" cap="none">
                <a:solidFill>
                  <a:srgbClr val="14161C">
                    <a:alpha val="100000"/>
                  </a:srgbClr>
                </a:solidFill>
                <a:latin typeface="Calibri"/>
              </a:rPr>
              <a:t><![CDATA[Высокие лимиты Марафон: букмекер для профи]]></a:t>
            </a: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200" spc="0" u="none" cap="none">
                <a:solidFill>
                  <a:srgbClr val="67616A">
                    <a:alpha val="100000"/>
                  </a:srgbClr>
                </a:solidFill>
                <a:latin typeface="Calibri"/>
              </a:rPr>
              <a:t><![CDATA[Igor Savchenko, Betting Editor · 30.03.2026]]>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8572500" cy="5143500"/>
          <a:chOff x="0" y="0"/>
          <a:chExt cx="8572500" cy="5143500"/>
        </a:xfrm>
      </p:grpSpPr>
      <p:sp>
        <p:nvSpPr>
          <p:cNvPr id="2" name=""/>
          <p:cNvSpPr txBox="1"/>
          <p:nvPr/>
        </p:nvSpPr>
        <p:spPr>
          <a:xfrm>
            <a:off x="0" y="0"/>
            <a:ext cx="133350" cy="5143500"/>
          </a:xfrm>
          <a:prstGeom prst="rect">
            <a:avLst/>
          </a:prstGeom>
          <a:solidFill>
            <a:srgbClr val="D4202A">
              <a:alpha val="100000"/>
            </a:srgbClr>
          </a:solidFill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000" spc="0" u="none" cap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 ]]></a:t>
            </a:r>
          </a:p>
        </p:txBody>
      </p:sp>
      <p:sp>
        <p:nvSpPr>
          <p:cNvPr id="3" name=""/>
          <p:cNvSpPr txBox="1"/>
          <p:nvPr/>
        </p:nvSpPr>
        <p:spPr>
          <a:xfrm>
            <a:off x="571500" y="438150"/>
            <a:ext cx="8001000" cy="66675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400" spc="0" u="none" cap="none">
                <a:solidFill>
                  <a:srgbClr val="D4202A">
                    <a:alpha val="100000"/>
                  </a:srgbClr>
                </a:solidFill>
                <a:latin typeface="Calibri"/>
              </a:rPr>
              <a:t><![CDATA[Политика лимитов]]></a:t>
            </a:r>
          </a:p>
        </p:txBody>
      </p:sp>
      <p:sp>
        <p:nvSpPr>
          <p:cNvPr id="4" name=""/>
          <p:cNvSpPr txBox="1"/>
          <p:nvPr/>
        </p:nvSpPr>
        <p:spPr>
          <a:xfrm>
            <a:off x="571500" y="1333500"/>
            <a:ext cx="8001000" cy="3429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190500" marR="0" indent="-142875" lvl="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trike="noStrike" sz="1500" spc="0" u="none" cap="none">
                <a:solidFill>
                  <a:srgbClr val="14161C">
                    <a:alpha val="100000"/>
                  </a:srgbClr>
                </a:solidFill>
                <a:latin typeface="Calibri"/>
              </a:rPr>
              <a:t><![CDATA[•  Топ-события. Максимальные лимиты выставляются на матчи топ-лиг, где букмекер уверен в своей линии и готов принимать значительный объём.]]></a:t>
            </a:r>
          </a:p>
          <a:p>
            <a:pPr algn="l" rtl="0" fontAlgn="base" marL="190500" marR="0" indent="-142875" lvl="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trike="noStrike" sz="1500" spc="0" u="none" cap="none">
                <a:solidFill>
                  <a:srgbClr val="14161C">
                    <a:alpha val="100000"/>
                  </a:srgbClr>
                </a:solidFill>
                <a:latin typeface="Calibri"/>
              </a:rPr>
              <a:t><![CDATA[•  Подход к крупным ставкам. Запрос на повышение лимита обычно рассматривается индивидуально, а не отклоняется автоматически — это редкость на российском рынке.]]></a:t>
            </a:r>
          </a:p>
          <a:p>
            <a:pPr algn="l" rtl="0" fontAlgn="base" marL="190500" marR="0" indent="-142875" lvl="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trike="noStrike" sz="1500" spc="0" u="none" cap="none">
                <a:solidFill>
                  <a:srgbClr val="14161C">
                    <a:alpha val="100000"/>
                  </a:srgbClr>
                </a:solidFill>
                <a:latin typeface="Calibri"/>
              </a:rPr>
              <a:t><![CDATA[•  Сравнение с конкурентами. Фонбет, Лига Ставок и Winline чаще ограничивают крупные ставки на нишевых событиях, тогда как Marathonbet традиционно держит планку выше.]]></a:t>
            </a:r>
          </a:p>
          <a:p>
            <a:pPr algn="l" rtl="0" fontAlgn="base" marL="190500" marR="0" indent="-142875" lvl="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trike="noStrike" sz="1500" spc="0" u="none" cap="none">
                <a:solidFill>
                  <a:srgbClr val="14161C">
                    <a:alpha val="100000"/>
                  </a:srgbClr>
                </a:solidFill>
                <a:latin typeface="Calibri"/>
              </a:rPr>
              <a:t><![CDATA[•  Marathonbet делает упор на высокие лимиты по топ-событиям и индивидуальный подход к крупным ставкам.]]>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8572500" cy="5143500"/>
          <a:chOff x="0" y="0"/>
          <a:chExt cx="8572500" cy="5143500"/>
        </a:xfrm>
      </p:grpSpPr>
      <p:sp>
        <p:nvSpPr>
          <p:cNvPr id="2" name=""/>
          <p:cNvSpPr txBox="1"/>
          <p:nvPr/>
        </p:nvSpPr>
        <p:spPr>
          <a:xfrm>
            <a:off x="0" y="0"/>
            <a:ext cx="133350" cy="5143500"/>
          </a:xfrm>
          <a:prstGeom prst="rect">
            <a:avLst/>
          </a:prstGeom>
          <a:solidFill>
            <a:srgbClr val="D4202A">
              <a:alpha val="100000"/>
            </a:srgbClr>
          </a:solidFill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000" spc="0" u="none" cap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 ]]></a:t>
            </a:r>
          </a:p>
        </p:txBody>
      </p:sp>
      <p:sp>
        <p:nvSpPr>
          <p:cNvPr id="3" name=""/>
          <p:cNvSpPr txBox="1"/>
          <p:nvPr/>
        </p:nvSpPr>
        <p:spPr>
          <a:xfrm>
            <a:off x="571500" y="438150"/>
            <a:ext cx="8001000" cy="66675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400" spc="0" u="none" cap="none">
                <a:solidFill>
                  <a:srgbClr val="D4202A">
                    <a:alpha val="100000"/>
                  </a:srgbClr>
                </a:solidFill>
                <a:latin typeface="Calibri"/>
              </a:rPr>
              <a:t><![CDATA[Букмекер для профессионалов]]></a:t>
            </a:r>
          </a:p>
        </p:txBody>
      </p:sp>
      <p:sp>
        <p:nvSpPr>
          <p:cNvPr id="4" name=""/>
          <p:cNvSpPr txBox="1"/>
          <p:nvPr/>
        </p:nvSpPr>
        <p:spPr>
          <a:xfrm>
            <a:off x="571500" y="1333500"/>
            <a:ext cx="8001000" cy="3429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190500" marR="0" indent="-142875" lvl="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trike="noStrike" sz="1500" spc="0" u="none" cap="none">
                <a:solidFill>
                  <a:srgbClr val="14161C">
                    <a:alpha val="100000"/>
                  </a:srgbClr>
                </a:solidFill>
                <a:latin typeface="Calibri"/>
              </a:rPr>
              <a:t><![CDATA[•  Букмекер работает с 1997 года — одна из самых долгих историй на рынке.]]></a:t>
            </a:r>
          </a:p>
          <a:p>
            <a:pPr algn="l" rtl="0" fontAlgn="base" marL="190500" marR="0" indent="-142875" lvl="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trike="noStrike" sz="1500" spc="0" u="none" cap="none">
                <a:solidFill>
                  <a:srgbClr val="14161C">
                    <a:alpha val="100000"/>
                  </a:srgbClr>
                </a:solidFill>
                <a:latin typeface="Calibri"/>
              </a:rPr>
              <a:t><![CDATA[•  Низкая маржа делает линию интересной для расчётливых игроков.]]></a:t>
            </a:r>
          </a:p>
          <a:p>
            <a:pPr algn="l" rtl="0" fontAlgn="base" marL="190500" marR="0" indent="-142875" lvl="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trike="noStrike" sz="1500" spc="0" u="none" cap="none">
                <a:solidFill>
                  <a:srgbClr val="14161C">
                    <a:alpha val="100000"/>
                  </a:srgbClr>
                </a:solidFill>
                <a:latin typeface="Calibri"/>
              </a:rPr>
              <a:t><![CDATA[•  В России компания действует по лицензии ФНС и проводит операции через ЦУПИС, что снимает вопросы о легальности выплат.]]></a:t>
            </a:r>
          </a:p>
          <a:p>
            <a:pPr algn="l" rtl="0" fontAlgn="base" marL="190500" marR="0" indent="-142875" lvl="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trike="noStrike" sz="1500" spc="0" u="none" cap="none">
                <a:solidFill>
                  <a:srgbClr val="14161C">
                    <a:alpha val="100000"/>
                  </a:srgbClr>
                </a:solidFill>
                <a:latin typeface="Calibri"/>
              </a:rPr>
              <a:t><![CDATA[•  Лояльность к выигрывающим и отсутствие массовой резки лимитов — ключевая причина выбора Marathonbet профессионалами.]]>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8572500" cy="5143500"/>
          <a:chOff x="0" y="0"/>
          <a:chExt cx="8572500" cy="5143500"/>
        </a:xfrm>
      </p:grpSpPr>
      <p:sp>
        <p:nvSpPr>
          <p:cNvPr id="2" name=""/>
          <p:cNvSpPr txBox="1"/>
          <p:nvPr/>
        </p:nvSpPr>
        <p:spPr>
          <a:xfrm>
            <a:off x="0" y="0"/>
            <a:ext cx="133350" cy="5143500"/>
          </a:xfrm>
          <a:prstGeom prst="rect">
            <a:avLst/>
          </a:prstGeom>
          <a:solidFill>
            <a:srgbClr val="D4202A">
              <a:alpha val="100000"/>
            </a:srgbClr>
          </a:solidFill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000" spc="0" u="none" cap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 ]]></a:t>
            </a:r>
          </a:p>
        </p:txBody>
      </p:sp>
      <p:sp>
        <p:nvSpPr>
          <p:cNvPr id="3" name=""/>
          <p:cNvSpPr txBox="1"/>
          <p:nvPr/>
        </p:nvSpPr>
        <p:spPr>
          <a:xfrm>
            <a:off x="571500" y="438150"/>
            <a:ext cx="8001000" cy="66675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400" spc="0" u="none" cap="none">
                <a:solidFill>
                  <a:srgbClr val="D4202A">
                    <a:alpha val="100000"/>
                  </a:srgbClr>
                </a:solidFill>
                <a:latin typeface="Calibri"/>
              </a:rPr>
              <a:t><![CDATA[Лимиты по видам спорта]]></a:t>
            </a:r>
          </a:p>
        </p:txBody>
      </p:sp>
      <p:sp>
        <p:nvSpPr>
          <p:cNvPr id="4" name=""/>
          <p:cNvSpPr txBox="1"/>
          <p:nvPr/>
        </p:nvSpPr>
        <p:spPr>
          <a:xfrm>
            <a:off x="571500" y="1333500"/>
            <a:ext cx="8001000" cy="3429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190500" marR="0" indent="-142875" lvl="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trike="noStrike" sz="1500" spc="0" u="none" cap="none">
                <a:solidFill>
                  <a:srgbClr val="14161C">
                    <a:alpha val="100000"/>
                  </a:srgbClr>
                </a:solidFill>
                <a:latin typeface="Calibri"/>
              </a:rPr>
              <a:t><![CDATA[•  Размер лимита зависит от вида спорта, уровня турнира и типа ставки. Максимальные значения логично приходятся на самые ликвидные направления.]]></a:t>
            </a:r>
          </a:p>
          <a:p>
            <a:pPr algn="l" rtl="0" fontAlgn="base" marL="190500" marR="0" indent="-142875" lvl="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trike="noStrike" sz="1500" spc="0" u="none" cap="none">
                <a:solidFill>
                  <a:srgbClr val="14161C">
                    <a:alpha val="100000"/>
                  </a:srgbClr>
                </a:solidFill>
                <a:latin typeface="Calibri"/>
              </a:rPr>
              <a:t><![CDATA[•  Максимальные лимиты — на футбол и топ-события, в лайве и на нишевых дисциплинах они ожидаемо ниже.]]>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8572500" cy="5143500"/>
          <a:chOff x="0" y="0"/>
          <a:chExt cx="8572500" cy="5143500"/>
        </a:xfrm>
      </p:grpSpPr>
      <p:sp>
        <p:nvSpPr>
          <p:cNvPr id="2" name=""/>
          <p:cNvSpPr txBox="1"/>
          <p:nvPr/>
        </p:nvSpPr>
        <p:spPr>
          <a:xfrm>
            <a:off x="0" y="0"/>
            <a:ext cx="133350" cy="5143500"/>
          </a:xfrm>
          <a:prstGeom prst="rect">
            <a:avLst/>
          </a:prstGeom>
          <a:solidFill>
            <a:srgbClr val="D4202A">
              <a:alpha val="100000"/>
            </a:srgbClr>
          </a:solidFill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000" spc="0" u="none" cap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 ]]></a:t>
            </a:r>
          </a:p>
        </p:txBody>
      </p:sp>
      <p:sp>
        <p:nvSpPr>
          <p:cNvPr id="3" name=""/>
          <p:cNvSpPr txBox="1"/>
          <p:nvPr/>
        </p:nvSpPr>
        <p:spPr>
          <a:xfrm>
            <a:off x="571500" y="438150"/>
            <a:ext cx="8001000" cy="66675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400" spc="0" u="none" cap="none">
                <a:solidFill>
                  <a:srgbClr val="D4202A">
                    <a:alpha val="100000"/>
                  </a:srgbClr>
                </a:solidFill>
                <a:latin typeface="Calibri"/>
              </a:rPr>
              <a:t><![CDATA[Лимиты плюс низкая маржа]]></a:t>
            </a:r>
          </a:p>
        </p:txBody>
      </p:sp>
      <p:sp>
        <p:nvSpPr>
          <p:cNvPr id="4" name=""/>
          <p:cNvSpPr txBox="1"/>
          <p:nvPr/>
        </p:nvSpPr>
        <p:spPr>
          <a:xfrm>
            <a:off x="571500" y="1333500"/>
            <a:ext cx="8001000" cy="3429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190500" marR="0" indent="-142875" lvl="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trike="noStrike" sz="1500" spc="0" u="none" cap="none">
                <a:solidFill>
                  <a:srgbClr val="14161C">
                    <a:alpha val="100000"/>
                  </a:srgbClr>
                </a:solidFill>
                <a:latin typeface="Calibri"/>
              </a:rPr>
              <a:t><![CDATA[•  Сочетание для серьёзных игроков. Маржа 3–4% на топ-события и 4–5% на футбол — одни из лучших показателей рынка. Вместе с высокими лимитами это позволяет ставить крупно на выгодные…]]></a:t>
            </a:r>
          </a:p>
          <a:p>
            <a:pPr algn="l" rtl="0" fontAlgn="base" marL="190500" marR="0" indent="-142875" lvl="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trike="noStrike" sz="1500" spc="0" u="none" cap="none">
                <a:solidFill>
                  <a:srgbClr val="14161C">
                    <a:alpha val="100000"/>
                  </a:srgbClr>
                </a:solidFill>
                <a:latin typeface="Calibri"/>
              </a:rPr>
              <a:t><![CDATA[•  Долгосрочная стратегия. На дистанции даже один процент маржи влияет на итоговый результат банка. Низкая маржа означает, что больше прибыли остаётся у игрока, а не у букмекера.]]></a:t>
            </a:r>
          </a:p>
          <a:p>
            <a:pPr algn="l" rtl="0" fontAlgn="base" marL="190500" marR="0" indent="-142875" lvl="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trike="noStrike" sz="1500" spc="0" u="none" cap="none">
                <a:solidFill>
                  <a:srgbClr val="14161C">
                    <a:alpha val="100000"/>
                  </a:srgbClr>
                </a:solidFill>
                <a:latin typeface="Calibri"/>
              </a:rPr>
              <a:t><![CDATA[•  Выгода. Возможность поставить большую сумму на коэффициент, близкий к реальной вероятности, — это и есть то, ради чего профессионалы выбирают конкретного оператора.]]></a:t>
            </a:r>
          </a:p>
          <a:p>
            <a:pPr algn="l" rtl="0" fontAlgn="base" marL="190500" marR="0" indent="-142875" lvl="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trike="noStrike" sz="1500" spc="0" u="none" cap="none">
                <a:solidFill>
                  <a:srgbClr val="14161C">
                    <a:alpha val="100000"/>
                  </a:srgbClr>
                </a:solidFill>
                <a:latin typeface="Calibri"/>
              </a:rPr>
              <a:t><![CDATA[•  Связка высоких лимитов, маржи 3–4% и линии 1000+ исходов даёт профессионалам долгосрочное преимущество.]]>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8572500" cy="5143500"/>
          <a:chOff x="0" y="0"/>
          <a:chExt cx="8572500" cy="5143500"/>
        </a:xfrm>
      </p:grpSpPr>
      <p:sp>
        <p:nvSpPr>
          <p:cNvPr id="2" name=""/>
          <p:cNvSpPr txBox="1"/>
          <p:nvPr/>
        </p:nvSpPr>
        <p:spPr>
          <a:xfrm>
            <a:off x="0" y="0"/>
            <a:ext cx="133350" cy="5143500"/>
          </a:xfrm>
          <a:prstGeom prst="rect">
            <a:avLst/>
          </a:prstGeom>
          <a:solidFill>
            <a:srgbClr val="D4202A">
              <a:alpha val="100000"/>
            </a:srgbClr>
          </a:solidFill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000" spc="0" u="none" cap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 ]]></a:t>
            </a:r>
          </a:p>
        </p:txBody>
      </p:sp>
      <p:sp>
        <p:nvSpPr>
          <p:cNvPr id="3" name=""/>
          <p:cNvSpPr txBox="1"/>
          <p:nvPr/>
        </p:nvSpPr>
        <p:spPr>
          <a:xfrm>
            <a:off x="571500" y="438150"/>
            <a:ext cx="8001000" cy="66675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400" spc="0" u="none" cap="none">
                <a:solidFill>
                  <a:srgbClr val="D4202A">
                    <a:alpha val="100000"/>
                  </a:srgbClr>
                </a:solidFill>
                <a:latin typeface="Calibri"/>
              </a:rPr>
              <a:t><![CDATA[Кому подходят лимиты]]></a:t>
            </a:r>
          </a:p>
        </p:txBody>
      </p:sp>
      <p:sp>
        <p:nvSpPr>
          <p:cNvPr id="4" name=""/>
          <p:cNvSpPr txBox="1"/>
          <p:nvPr/>
        </p:nvSpPr>
        <p:spPr>
          <a:xfrm>
            <a:off x="571500" y="1333500"/>
            <a:ext cx="8001000" cy="3429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190500" marR="0" indent="-142875" lvl="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trike="noStrike" sz="1500" spc="0" u="none" cap="none">
                <a:solidFill>
                  <a:srgbClr val="14161C">
                    <a:alpha val="100000"/>
                  </a:srgbClr>
                </a:solidFill>
                <a:latin typeface="Calibri"/>
              </a:rPr>
              <a:t><![CDATA[•  Фонбет — широчайшая линия, но маржа выше (4–6%) и лимиты на нишевые события скромнее.]]></a:t>
            </a:r>
          </a:p>
          <a:p>
            <a:pPr algn="l" rtl="0" fontAlgn="base" marL="190500" marR="0" indent="-142875" lvl="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trike="noStrike" sz="1500" spc="0" u="none" cap="none">
                <a:solidFill>
                  <a:srgbClr val="14161C">
                    <a:alpha val="100000"/>
                  </a:srgbClr>
                </a:solidFill>
                <a:latin typeface="Calibri"/>
              </a:rPr>
              <a:t><![CDATA[•  Лига Ставок — премиум-сервис и розница, но маржа 4–7% невыгодна на дистанции.]]></a:t>
            </a:r>
          </a:p>
          <a:p>
            <a:pPr algn="l" rtl="0" fontAlgn="base" marL="190500" marR="0" indent="-142875" lvl="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trike="noStrike" sz="1500" spc="0" u="none" cap="none">
                <a:solidFill>
                  <a:srgbClr val="14161C">
                    <a:alpha val="100000"/>
                  </a:srgbClr>
                </a:solidFill>
                <a:latin typeface="Calibri"/>
              </a:rPr>
              <a:t><![CDATA[•  Winline — сильные мобильные фишки и конструктор, но маржа 5–7% и упор на массового игрока.]]></a:t>
            </a:r>
          </a:p>
          <a:p>
            <a:pPr algn="l" rtl="0" fontAlgn="base" marL="190500" marR="0" indent="-142875" lvl="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trike="noStrike" sz="1500" spc="0" u="none" cap="none">
                <a:solidFill>
                  <a:srgbClr val="14161C">
                    <a:alpha val="100000"/>
                  </a:srgbClr>
                </a:solidFill>
                <a:latin typeface="Calibri"/>
              </a:rPr>
              <a:t><![CDATA[•  Высокие лимиты Marathonbet раскрываются для профи и игроков с крупным банком, а низкая маржа полезна всем.]]>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8572500" cy="5143500"/>
          <a:chOff x="0" y="0"/>
          <a:chExt cx="8572500" cy="5143500"/>
        </a:xfrm>
      </p:grpSpPr>
      <p:sp>
        <p:nvSpPr>
          <p:cNvPr id="2" name=""/>
          <p:cNvSpPr txBox="1"/>
          <p:nvPr/>
        </p:nvSpPr>
        <p:spPr>
          <a:xfrm>
            <a:off x="0" y="0"/>
            <a:ext cx="133350" cy="5143500"/>
          </a:xfrm>
          <a:prstGeom prst="rect">
            <a:avLst/>
          </a:prstGeom>
          <a:solidFill>
            <a:srgbClr val="D4202A">
              <a:alpha val="100000"/>
            </a:srgbClr>
          </a:solidFill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000" spc="0" u="none" cap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 ]]></a:t>
            </a:r>
          </a:p>
        </p:txBody>
      </p:sp>
      <p:sp>
        <p:nvSpPr>
          <p:cNvPr id="3" name=""/>
          <p:cNvSpPr txBox="1"/>
          <p:nvPr/>
        </p:nvSpPr>
        <p:spPr>
          <a:xfrm>
            <a:off x="571500" y="1524000"/>
            <a:ext cx="8001000" cy="2857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000" spc="0" u="none" cap="none">
                <a:solidFill>
                  <a:srgbClr val="14161C">
                    <a:alpha val="100000"/>
                  </a:srgbClr>
                </a:solidFill>
                <a:latin typeface="Calibri"/>
              </a:rPr>
              <a:t><![CDATA[Полная версия статьи:]]></a:t>
            </a: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500" spc="0" u="none" cap="none">
                <a:solidFill>
                  <a:srgbClr val="D4202A">
                    <a:alpha val="100000"/>
                  </a:srgbClr>
                </a:solidFill>
                <a:latin typeface="Calibri"/>
              </a:rPr>
              <a:t><![CDATA[https://mbet.website/vysokie-limity]]></a:t>
            </a: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900" spc="0" u="none" cap="none">
                <a:solidFill>
                  <a:srgbClr val="67616A">
                    <a:alpha val="100000"/>
                  </a:srgbClr>
                </a:solidFill>
                <a:latin typeface="Calibri"/>
              </a:rPr>
              <a:t><![CDATA[Array]]>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eme55">
  <a:themeElements>
    <a:clrScheme name="Theme5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7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Unknown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Igor Savchenko, Betting Editor</dc:creator>
  <cp:lastModifiedBy>Unknown Creator</cp:lastModifiedBy>
  <dcterms:created xsi:type="dcterms:W3CDTF">2026-06-11T00:23:07Z</dcterms:created>
  <dcterms:modified xsi:type="dcterms:W3CDTF">2026-06-11T00:23:07Z</dcterms:modified>
  <dc:title>Марафон лимиты 2026: ставки для профессионалов</dc:title>
  <dc:description>Высокие лимиты Марафон на 2026 — почему букмекер подходит профессионалам, размеры ставок по видам спорта, отсутствие резки лимитов и сравнение с конкурентами.</dc:description>
  <dc:subject>Высокие лимиты Марафон: букмекер для профи</dc:subject>
  <cp:keywords/>
  <cp:category/>
  <cp:revision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