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  <p:sldId id="257" r:id="rId4"/>
    <p:sldId id="258" r:id="rId5"/>
    <p:sldId id="259" r:id="rId6"/>
    <p:sldId id="260" r:id="rId7"/>
    <p:sldId id="261" r:id="rId8"/>
    <p:sldId id="262" r:id="rId9"/>
  </p:sldIdLst>
  <p:sldSz cx="9144000" cy="5143500" type="screen16x9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slide" Target="slides/slide2.xml"/>
  <Relationship Id="rId5" Type="http://schemas.openxmlformats.org/officeDocument/2006/relationships/slide" Target="slides/slide3.xml"/>
  <Relationship Id="rId6" Type="http://schemas.openxmlformats.org/officeDocument/2006/relationships/slide" Target="slides/slide4.xml"/>
  <Relationship Id="rId7" Type="http://schemas.openxmlformats.org/officeDocument/2006/relationships/slide" Target="slides/slide5.xml"/>
  <Relationship Id="rId8" Type="http://schemas.openxmlformats.org/officeDocument/2006/relationships/slide" Target="slides/slide6.xml"/>
  <Relationship Id="rId9" Type="http://schemas.openxmlformats.org/officeDocument/2006/relationships/slide" Target="slides/slide7.xml"/>
  <Relationship Id="rId10" Type="http://schemas.openxmlformats.org/officeDocument/2006/relationships/presProps" Target="presProps.xml"/>
  <Relationship Id="rId11" Type="http://schemas.openxmlformats.org/officeDocument/2006/relationships/viewProps" Target="viewProps.xml"/>
  <Relationship Id="rId12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0153653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42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_rels/slide2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_rels/slide3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_rels/slide4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_rels/slide5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_rels/slide6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_rels/slide7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8572500" cy="5143500"/>
          <a:chOff x="0" y="0"/>
          <a:chExt cx="8572500" cy="5143500"/>
        </a:xfrm>
      </p:grpSpPr>
      <p:sp>
        <p:nvSpPr>
          <p:cNvPr id="2" name=""/>
          <p:cNvSpPr txBox="1"/>
          <p:nvPr/>
        </p:nvSpPr>
        <p:spPr>
          <a:xfrm>
            <a:off x="0" y="0"/>
            <a:ext cx="133350" cy="5143500"/>
          </a:xfrm>
          <a:prstGeom prst="rect">
            <a:avLst/>
          </a:prstGeom>
          <a:solidFill>
            <a:srgbClr val="D4202A">
              <a:alpha val="100000"/>
            </a:srgbClr>
          </a:solidFill>
        </p:spPr>
        <p:txBody>
          <a:bodyPr anchorCtr="0" rtlCol="0" vert="horz" bIns="45720" lIns="91440" rIns="91440" tIns="45720">
            <a:spAutoFit/>
          </a:bodyPr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trike="noStrike" sz="1000" spc="0" u="none" cap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 ]]></a:t>
            </a:r>
          </a:p>
        </p:txBody>
      </p:sp>
      <p:sp>
        <p:nvSpPr>
          <p:cNvPr id="3" name=""/>
          <p:cNvSpPr txBox="1"/>
          <p:nvPr/>
        </p:nvSpPr>
        <p:spPr>
          <a:xfrm>
            <a:off x="571500" y="1428750"/>
            <a:ext cx="8001000" cy="209550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1300" spc="0" u="none" cap="none">
                <a:solidFill>
                  <a:srgbClr val="D4202A">
                    <a:alpha val="100000"/>
                  </a:srgbClr>
                </a:solidFill>
                <a:latin typeface="Calibri"/>
              </a:rPr>
              <a:t><![CDATA[MARATHONBET REVIEW]]></a:t>
            </a:r>
          </a:p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3400" spc="0" u="none" cap="none">
                <a:solidFill>
                  <a:srgbClr val="14161C">
                    <a:alpha val="100000"/>
                  </a:srgbClr>
                </a:solidFill>
                <a:latin typeface="Calibri"/>
              </a:rPr>
              <a:t><![CDATA[Marathonbet o Sisal: confronto 2026]]></a:t>
            </a:r>
          </a:p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trike="noStrike" sz="1200" spc="0" u="none" cap="none">
                <a:solidFill>
                  <a:srgbClr val="67616A">
                    <a:alpha val="100000"/>
                  </a:srgbClr>
                </a:solidFill>
                <a:latin typeface="Calibri"/>
              </a:rPr>
              <a:t><![CDATA[Igor Savchenko, Betting Editor · 07.04.2026]]>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8572500" cy="5143500"/>
          <a:chOff x="0" y="0"/>
          <a:chExt cx="8572500" cy="5143500"/>
        </a:xfrm>
      </p:grpSpPr>
      <p:sp>
        <p:nvSpPr>
          <p:cNvPr id="2" name=""/>
          <p:cNvSpPr txBox="1"/>
          <p:nvPr/>
        </p:nvSpPr>
        <p:spPr>
          <a:xfrm>
            <a:off x="0" y="0"/>
            <a:ext cx="133350" cy="5143500"/>
          </a:xfrm>
          <a:prstGeom prst="rect">
            <a:avLst/>
          </a:prstGeom>
          <a:solidFill>
            <a:srgbClr val="D4202A">
              <a:alpha val="100000"/>
            </a:srgbClr>
          </a:solidFill>
        </p:spPr>
        <p:txBody>
          <a:bodyPr anchorCtr="0" rtlCol="0" vert="horz" bIns="45720" lIns="91440" rIns="91440" tIns="45720">
            <a:spAutoFit/>
          </a:bodyPr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trike="noStrike" sz="1000" spc="0" u="none" cap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 ]]></a:t>
            </a:r>
          </a:p>
        </p:txBody>
      </p:sp>
      <p:sp>
        <p:nvSpPr>
          <p:cNvPr id="3" name=""/>
          <p:cNvSpPr txBox="1"/>
          <p:nvPr/>
        </p:nvSpPr>
        <p:spPr>
          <a:xfrm>
            <a:off x="571500" y="438150"/>
            <a:ext cx="8001000" cy="66675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2400" spc="0" u="none" cap="none">
                <a:solidFill>
                  <a:srgbClr val="D4202A">
                    <a:alpha val="100000"/>
                  </a:srgbClr>
                </a:solidFill>
                <a:latin typeface="Calibri"/>
              </a:rPr>
              <a:t><![CDATA[Licenze e affidabilità]]></a:t>
            </a:r>
          </a:p>
        </p:txBody>
      </p:sp>
      <p:sp>
        <p:nvSpPr>
          <p:cNvPr id="4" name=""/>
          <p:cNvSpPr txBox="1"/>
          <p:nvPr/>
        </p:nvSpPr>
        <p:spPr>
          <a:xfrm>
            <a:off x="571500" y="1333500"/>
            <a:ext cx="8001000" cy="342900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l" rtl="0" fontAlgn="base" marL="190500" marR="0" indent="-142875" lvl="0">
              <a:lnSpc>
                <a:spcPct val="100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trike="noStrike" sz="1500" spc="0" u="none" cap="none">
                <a:solidFill>
                  <a:srgbClr val="14161C">
                    <a:alpha val="100000"/>
                  </a:srgbClr>
                </a:solidFill>
                <a:latin typeface="Calibri"/>
              </a:rPr>
              <a:t><![CDATA[•  Marathonbet: bookmaker internazionale attivo dal 1997, con una lunga esperienza sui mercati globali e una reputazione costruita sulle quote competitive.]]></a:t>
            </a:r>
          </a:p>
          <a:p>
            <a:pPr algn="l" rtl="0" fontAlgn="base" marL="190500" marR="0" indent="-142875" lvl="0">
              <a:lnSpc>
                <a:spcPct val="100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trike="noStrike" sz="1500" spc="0" u="none" cap="none">
                <a:solidFill>
                  <a:srgbClr val="14161C">
                    <a:alpha val="100000"/>
                  </a:srgbClr>
                </a:solidFill>
                <a:latin typeface="Calibri"/>
              </a:rPr>
              <a:t><![CDATA[•  Sisal: storico marchio italiano, profondamente radicato nel territorio, riconosciuto da decenni nel settore del gioco regolamentato.]]></a:t>
            </a:r>
          </a:p>
          <a:p>
            <a:pPr algn="l" rtl="0" fontAlgn="base" marL="190500" marR="0" indent="-142875" lvl="0">
              <a:lnSpc>
                <a:spcPct val="100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trike="noStrike" sz="1500" spc="0" u="none" cap="none">
                <a:solidFill>
                  <a:srgbClr val="14161C">
                    <a:alpha val="100000"/>
                  </a:srgbClr>
                </a:solidFill>
                <a:latin typeface="Calibri"/>
              </a:rPr>
              <a:t><![CDATA[•  Entrambi sono legali e regolamentati ADM: Sisal vince in radicamento italiano, Marathonbet in esperienza internazionale.]]>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8572500" cy="5143500"/>
          <a:chOff x="0" y="0"/>
          <a:chExt cx="8572500" cy="5143500"/>
        </a:xfrm>
      </p:grpSpPr>
      <p:sp>
        <p:nvSpPr>
          <p:cNvPr id="2" name=""/>
          <p:cNvSpPr txBox="1"/>
          <p:nvPr/>
        </p:nvSpPr>
        <p:spPr>
          <a:xfrm>
            <a:off x="0" y="0"/>
            <a:ext cx="133350" cy="5143500"/>
          </a:xfrm>
          <a:prstGeom prst="rect">
            <a:avLst/>
          </a:prstGeom>
          <a:solidFill>
            <a:srgbClr val="D4202A">
              <a:alpha val="100000"/>
            </a:srgbClr>
          </a:solidFill>
        </p:spPr>
        <p:txBody>
          <a:bodyPr anchorCtr="0" rtlCol="0" vert="horz" bIns="45720" lIns="91440" rIns="91440" tIns="45720">
            <a:spAutoFit/>
          </a:bodyPr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trike="noStrike" sz="1000" spc="0" u="none" cap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 ]]></a:t>
            </a:r>
          </a:p>
        </p:txBody>
      </p:sp>
      <p:sp>
        <p:nvSpPr>
          <p:cNvPr id="3" name=""/>
          <p:cNvSpPr txBox="1"/>
          <p:nvPr/>
        </p:nvSpPr>
        <p:spPr>
          <a:xfrm>
            <a:off x="571500" y="438150"/>
            <a:ext cx="8001000" cy="66675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2400" spc="0" u="none" cap="none">
                <a:solidFill>
                  <a:srgbClr val="D4202A">
                    <a:alpha val="100000"/>
                  </a:srgbClr>
                </a:solidFill>
                <a:latin typeface="Calibri"/>
              </a:rPr>
              <a:t><![CDATA[Quote e margini]]></a:t>
            </a:r>
          </a:p>
        </p:txBody>
      </p:sp>
      <p:sp>
        <p:nvSpPr>
          <p:cNvPr id="4" name=""/>
          <p:cNvSpPr txBox="1"/>
          <p:nvPr/>
        </p:nvSpPr>
        <p:spPr>
          <a:xfrm>
            <a:off x="571500" y="1333500"/>
            <a:ext cx="8001000" cy="342900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l" rtl="0" fontAlgn="base" marL="190500" marR="0" indent="-142875" lvl="0">
              <a:lnSpc>
                <a:spcPct val="100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trike="noStrike" sz="1500" spc="0" u="none" cap="none">
                <a:solidFill>
                  <a:srgbClr val="14161C">
                    <a:alpha val="100000"/>
                  </a:srgbClr>
                </a:solidFill>
                <a:latin typeface="Calibri"/>
              </a:rPr>
              <a:t><![CDATA[•  Il margine del bookmaker è ciò che separa la quota offerta dal valore reale: più è basso, più alto è il ritorno per il giocatore.]]></a:t>
            </a:r>
          </a:p>
          <a:p>
            <a:pPr algn="l" rtl="0" fontAlgn="base" marL="190500" marR="0" indent="-142875" lvl="0">
              <a:lnSpc>
                <a:spcPct val="100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trike="noStrike" sz="1500" spc="0" u="none" cap="none">
                <a:solidFill>
                  <a:srgbClr val="14161C">
                    <a:alpha val="100000"/>
                  </a:srgbClr>
                </a:solidFill>
                <a:latin typeface="Calibri"/>
              </a:rPr>
              <a:t><![CDATA[•  Sui margini Marathonbet è strutturalmente più conveniente; Sisal resta competitiva sui mercati mainstream.]]>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8572500" cy="5143500"/>
          <a:chOff x="0" y="0"/>
          <a:chExt cx="8572500" cy="5143500"/>
        </a:xfrm>
      </p:grpSpPr>
      <p:sp>
        <p:nvSpPr>
          <p:cNvPr id="2" name=""/>
          <p:cNvSpPr txBox="1"/>
          <p:nvPr/>
        </p:nvSpPr>
        <p:spPr>
          <a:xfrm>
            <a:off x="0" y="0"/>
            <a:ext cx="133350" cy="5143500"/>
          </a:xfrm>
          <a:prstGeom prst="rect">
            <a:avLst/>
          </a:prstGeom>
          <a:solidFill>
            <a:srgbClr val="D4202A">
              <a:alpha val="100000"/>
            </a:srgbClr>
          </a:solidFill>
        </p:spPr>
        <p:txBody>
          <a:bodyPr anchorCtr="0" rtlCol="0" vert="horz" bIns="45720" lIns="91440" rIns="91440" tIns="45720">
            <a:spAutoFit/>
          </a:bodyPr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trike="noStrike" sz="1000" spc="0" u="none" cap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 ]]></a:t>
            </a:r>
          </a:p>
        </p:txBody>
      </p:sp>
      <p:sp>
        <p:nvSpPr>
          <p:cNvPr id="3" name=""/>
          <p:cNvSpPr txBox="1"/>
          <p:nvPr/>
        </p:nvSpPr>
        <p:spPr>
          <a:xfrm>
            <a:off x="571500" y="438150"/>
            <a:ext cx="8001000" cy="66675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2400" spc="0" u="none" cap="none">
                <a:solidFill>
                  <a:srgbClr val="D4202A">
                    <a:alpha val="100000"/>
                  </a:srgbClr>
                </a:solidFill>
                <a:latin typeface="Calibri"/>
              </a:rPr>
              <a:t><![CDATA[Palinsesto]]></a:t>
            </a:r>
          </a:p>
        </p:txBody>
      </p:sp>
      <p:sp>
        <p:nvSpPr>
          <p:cNvPr id="4" name=""/>
          <p:cNvSpPr txBox="1"/>
          <p:nvPr/>
        </p:nvSpPr>
        <p:spPr>
          <a:xfrm>
            <a:off x="571500" y="1333500"/>
            <a:ext cx="8001000" cy="342900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l" rtl="0" fontAlgn="base" marL="190500" marR="0" indent="-142875" lvl="0">
              <a:lnSpc>
                <a:spcPct val="100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trike="noStrike" sz="1500" spc="0" u="none" cap="none">
                <a:solidFill>
                  <a:srgbClr val="14161C">
                    <a:alpha val="100000"/>
                  </a:srgbClr>
                </a:solidFill>
                <a:latin typeface="Calibri"/>
              </a:rPr>
              <a:t><![CDATA[•  Marathonbet: profondità elevata, con mercati combinati, scommesse di nicchia e numerose opzioni anche su campionati minori.]]></a:t>
            </a:r>
          </a:p>
          <a:p>
            <a:pPr algn="l" rtl="0" fontAlgn="base" marL="190500" marR="0" indent="-142875" lvl="0">
              <a:lnSpc>
                <a:spcPct val="100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trike="noStrike" sz="1500" spc="0" u="none" cap="none">
                <a:solidFill>
                  <a:srgbClr val="14161C">
                    <a:alpha val="100000"/>
                  </a:srgbClr>
                </a:solidFill>
                <a:latin typeface="Calibri"/>
              </a:rPr>
              <a:t><![CDATA[•  Sisal: forte focus sui mercati mainstream, con copertura solida degli eventi più seguiti e un'interfaccia pensata per il pubblico italiano.]]></a:t>
            </a:r>
          </a:p>
          <a:p>
            <a:pPr algn="l" rtl="0" fontAlgn="base" marL="190500" marR="0" indent="-142875" lvl="0">
              <a:lnSpc>
                <a:spcPct val="100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trike="noStrike" sz="1500" spc="0" u="none" cap="none">
                <a:solidFill>
                  <a:srgbClr val="14161C">
                    <a:alpha val="100000"/>
                  </a:srgbClr>
                </a:solidFill>
                <a:latin typeface="Calibri"/>
              </a:rPr>
              <a:t><![CDATA[•  Marathonbet domina in profondità e mercati di nicchia; Sisal si concentra sui grandi eventi mainstream.]]>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8572500" cy="5143500"/>
          <a:chOff x="0" y="0"/>
          <a:chExt cx="8572500" cy="5143500"/>
        </a:xfrm>
      </p:grpSpPr>
      <p:sp>
        <p:nvSpPr>
          <p:cNvPr id="2" name=""/>
          <p:cNvSpPr txBox="1"/>
          <p:nvPr/>
        </p:nvSpPr>
        <p:spPr>
          <a:xfrm>
            <a:off x="0" y="0"/>
            <a:ext cx="133350" cy="5143500"/>
          </a:xfrm>
          <a:prstGeom prst="rect">
            <a:avLst/>
          </a:prstGeom>
          <a:solidFill>
            <a:srgbClr val="D4202A">
              <a:alpha val="100000"/>
            </a:srgbClr>
          </a:solidFill>
        </p:spPr>
        <p:txBody>
          <a:bodyPr anchorCtr="0" rtlCol="0" vert="horz" bIns="45720" lIns="91440" rIns="91440" tIns="45720">
            <a:spAutoFit/>
          </a:bodyPr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trike="noStrike" sz="1000" spc="0" u="none" cap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 ]]></a:t>
            </a:r>
          </a:p>
        </p:txBody>
      </p:sp>
      <p:sp>
        <p:nvSpPr>
          <p:cNvPr id="3" name=""/>
          <p:cNvSpPr txBox="1"/>
          <p:nvPr/>
        </p:nvSpPr>
        <p:spPr>
          <a:xfrm>
            <a:off x="571500" y="438150"/>
            <a:ext cx="8001000" cy="66675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2400" spc="0" u="none" cap="none">
                <a:solidFill>
                  <a:srgbClr val="D4202A">
                    <a:alpha val="100000"/>
                  </a:srgbClr>
                </a:solidFill>
                <a:latin typeface="Calibri"/>
              </a:rPr>
              <a:t><![CDATA[Bonus]]></a:t>
            </a:r>
          </a:p>
        </p:txBody>
      </p:sp>
      <p:sp>
        <p:nvSpPr>
          <p:cNvPr id="4" name=""/>
          <p:cNvSpPr txBox="1"/>
          <p:nvPr/>
        </p:nvSpPr>
        <p:spPr>
          <a:xfrm>
            <a:off x="571500" y="1333500"/>
            <a:ext cx="8001000" cy="342900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l" rtl="0" fontAlgn="base" marL="190500" marR="0" indent="-142875" lvl="0">
              <a:lnSpc>
                <a:spcPct val="100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trike="noStrike" sz="1500" spc="0" u="none" cap="none">
                <a:solidFill>
                  <a:srgbClr val="14161C">
                    <a:alpha val="100000"/>
                  </a:srgbClr>
                </a:solidFill>
                <a:latin typeface="Calibri"/>
              </a:rPr>
              <a:t><![CDATA[•  Marathonbet: bonus di benvenuto con importo da verificare sul sito ufficiale; condizioni e requisiti di puntata indicati nei termini della promozione.]]></a:t>
            </a:r>
          </a:p>
          <a:p>
            <a:pPr algn="l" rtl="0" fontAlgn="base" marL="190500" marR="0" indent="-142875" lvl="0">
              <a:lnSpc>
                <a:spcPct val="100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trike="noStrike" sz="1500" spc="0" u="none" cap="none">
                <a:solidFill>
                  <a:srgbClr val="14161C">
                    <a:alpha val="100000"/>
                  </a:srgbClr>
                </a:solidFill>
                <a:latin typeface="Calibri"/>
              </a:rPr>
              <a:t><![CDATA[•  Sisal: bonus di benvenuto secondo l'offerta in vigore, anch'esso soggetto a requisiti di scommessa.]]></a:t>
            </a:r>
          </a:p>
          <a:p>
            <a:pPr algn="l" rtl="0" fontAlgn="base" marL="190500" marR="0" indent="-142875" lvl="0">
              <a:lnSpc>
                <a:spcPct val="100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trike="noStrike" sz="1500" spc="0" u="none" cap="none">
                <a:solidFill>
                  <a:srgbClr val="14161C">
                    <a:alpha val="100000"/>
                  </a:srgbClr>
                </a:solidFill>
                <a:latin typeface="Calibri"/>
              </a:rPr>
              <a:t><![CDATA[•  Entrambi offrono un bonus di benvenuto: conta più la qualità dei requisiti che l'importo dichiarato.]]>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8572500" cy="5143500"/>
          <a:chOff x="0" y="0"/>
          <a:chExt cx="8572500" cy="5143500"/>
        </a:xfrm>
      </p:grpSpPr>
      <p:sp>
        <p:nvSpPr>
          <p:cNvPr id="2" name=""/>
          <p:cNvSpPr txBox="1"/>
          <p:nvPr/>
        </p:nvSpPr>
        <p:spPr>
          <a:xfrm>
            <a:off x="0" y="0"/>
            <a:ext cx="133350" cy="5143500"/>
          </a:xfrm>
          <a:prstGeom prst="rect">
            <a:avLst/>
          </a:prstGeom>
          <a:solidFill>
            <a:srgbClr val="D4202A">
              <a:alpha val="100000"/>
            </a:srgbClr>
          </a:solidFill>
        </p:spPr>
        <p:txBody>
          <a:bodyPr anchorCtr="0" rtlCol="0" vert="horz" bIns="45720" lIns="91440" rIns="91440" tIns="45720">
            <a:spAutoFit/>
          </a:bodyPr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trike="noStrike" sz="1000" spc="0" u="none" cap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 ]]></a:t>
            </a:r>
          </a:p>
        </p:txBody>
      </p:sp>
      <p:sp>
        <p:nvSpPr>
          <p:cNvPr id="3" name=""/>
          <p:cNvSpPr txBox="1"/>
          <p:nvPr/>
        </p:nvSpPr>
        <p:spPr>
          <a:xfrm>
            <a:off x="571500" y="438150"/>
            <a:ext cx="8001000" cy="66675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2400" spc="0" u="none" cap="none">
                <a:solidFill>
                  <a:srgbClr val="D4202A">
                    <a:alpha val="100000"/>
                  </a:srgbClr>
                </a:solidFill>
                <a:latin typeface="Calibri"/>
              </a:rPr>
              <a:t><![CDATA[Verdetto]]></a:t>
            </a:r>
          </a:p>
        </p:txBody>
      </p:sp>
      <p:sp>
        <p:nvSpPr>
          <p:cNvPr id="4" name=""/>
          <p:cNvSpPr txBox="1"/>
          <p:nvPr/>
        </p:nvSpPr>
        <p:spPr>
          <a:xfrm>
            <a:off x="571500" y="1333500"/>
            <a:ext cx="8001000" cy="342900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l" rtl="0" fontAlgn="base" marL="190500" marR="0" indent="-142875" lvl="0">
              <a:lnSpc>
                <a:spcPct val="100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trike="noStrike" sz="1500" spc="0" u="none" cap="none">
                <a:solidFill>
                  <a:srgbClr val="14161C">
                    <a:alpha val="100000"/>
                  </a:srgbClr>
                </a:solidFill>
                <a:latin typeface="Calibri"/>
              </a:rPr>
              <a:t><![CDATA[•  Preferisci un marchio storico italiano riconoscibile e radicato sul territorio.]]></a:t>
            </a:r>
          </a:p>
          <a:p>
            <a:pPr algn="l" rtl="0" fontAlgn="base" marL="190500" marR="0" indent="-142875" lvl="0">
              <a:lnSpc>
                <a:spcPct val="100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trike="noStrike" sz="1500" spc="0" u="none" cap="none">
                <a:solidFill>
                  <a:srgbClr val="14161C">
                    <a:alpha val="100000"/>
                  </a:srgbClr>
                </a:solidFill>
                <a:latin typeface="Calibri"/>
              </a:rPr>
              <a:t><![CDATA[•  Ti interessano soprattutto i grandi eventi mainstream e un'esperienza pensata per il pubblico italiano classico.]]></a:t>
            </a:r>
          </a:p>
          <a:p>
            <a:pPr algn="l" rtl="0" fontAlgn="base" marL="190500" marR="0" indent="-142875" lvl="0">
              <a:lnSpc>
                <a:spcPct val="100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trike="noStrike" sz="1500" spc="0" u="none" cap="none">
                <a:solidFill>
                  <a:srgbClr val="14161C">
                    <a:alpha val="100000"/>
                  </a:srgbClr>
                </a:solidFill>
                <a:latin typeface="Calibri"/>
              </a:rPr>
              <a:t><![CDATA[•  Cerchi le quote migliori grazie ai margini contenuti (3–4% sui top eventi).]]></a:t>
            </a:r>
          </a:p>
          <a:p>
            <a:pPr algn="l" rtl="0" fontAlgn="base" marL="190500" marR="0" indent="-142875" lvl="0">
              <a:lnSpc>
                <a:spcPct val="100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trike="noStrike" sz="1500" spc="0" u="none" cap="none">
                <a:solidFill>
                  <a:srgbClr val="14161C">
                    <a:alpha val="100000"/>
                  </a:srgbClr>
                </a:solidFill>
                <a:latin typeface="Calibri"/>
              </a:rPr>
              <a:t><![CDATA[•  Vuoi un palinsesto profondo con oltre 1000 esiti per match e mercati di nicchia.]]></a:t>
            </a:r>
          </a:p>
          <a:p>
            <a:pPr algn="l" rtl="0" fontAlgn="base" marL="190500" marR="0" indent="-142875" lvl="0">
              <a:lnSpc>
                <a:spcPct val="100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trike="noStrike" sz="1500" spc="0" u="none" cap="none">
                <a:solidFill>
                  <a:srgbClr val="14161C">
                    <a:alpha val="100000"/>
                  </a:srgbClr>
                </a:solidFill>
                <a:latin typeface="Calibri"/>
              </a:rPr>
              <a:t><![CDATA[•  Apprezzi funzioni avanzate come il cash out totale e parziale, disponibile su singole e multiple.]]></a:t>
            </a:r>
          </a:p>
          <a:p>
            <a:pPr algn="l" rtl="0" fontAlgn="base" marL="190500" marR="0" indent="-142875" lvl="0">
              <a:lnSpc>
                <a:spcPct val="100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trike="noStrike" sz="1500" spc="0" u="none" cap="none">
                <a:solidFill>
                  <a:srgbClr val="14161C">
                    <a:alpha val="100000"/>
                  </a:srgbClr>
                </a:solidFill>
                <a:latin typeface="Calibri"/>
              </a:rPr>
              <a:t><![CDATA[•  Sisal per il giocatore italiano classico, Marathonbet per chi cerca quote alte e palinsesto profondo.]]>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8572500" cy="5143500"/>
          <a:chOff x="0" y="0"/>
          <a:chExt cx="8572500" cy="5143500"/>
        </a:xfrm>
      </p:grpSpPr>
      <p:sp>
        <p:nvSpPr>
          <p:cNvPr id="2" name=""/>
          <p:cNvSpPr txBox="1"/>
          <p:nvPr/>
        </p:nvSpPr>
        <p:spPr>
          <a:xfrm>
            <a:off x="0" y="0"/>
            <a:ext cx="133350" cy="5143500"/>
          </a:xfrm>
          <a:prstGeom prst="rect">
            <a:avLst/>
          </a:prstGeom>
          <a:solidFill>
            <a:srgbClr val="D4202A">
              <a:alpha val="100000"/>
            </a:srgbClr>
          </a:solidFill>
        </p:spPr>
        <p:txBody>
          <a:bodyPr anchorCtr="0" rtlCol="0" vert="horz" bIns="45720" lIns="91440" rIns="91440" tIns="45720">
            <a:spAutoFit/>
          </a:bodyPr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trike="noStrike" sz="1000" spc="0" u="none" cap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 ]]></a:t>
            </a:r>
          </a:p>
        </p:txBody>
      </p:sp>
      <p:sp>
        <p:nvSpPr>
          <p:cNvPr id="3" name=""/>
          <p:cNvSpPr txBox="1"/>
          <p:nvPr/>
        </p:nvSpPr>
        <p:spPr>
          <a:xfrm>
            <a:off x="571500" y="1524000"/>
            <a:ext cx="8001000" cy="285750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2000" spc="0" u="none" cap="none">
                <a:solidFill>
                  <a:srgbClr val="14161C">
                    <a:alpha val="100000"/>
                  </a:srgbClr>
                </a:solidFill>
                <a:latin typeface="Calibri"/>
              </a:rPr>
              <a:t><![CDATA[Полная версия статьи:]]></a:t>
            </a:r>
          </a:p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trike="noStrike" sz="1500" spc="0" u="none" cap="none">
                <a:solidFill>
                  <a:srgbClr val="D4202A">
                    <a:alpha val="100000"/>
                  </a:srgbClr>
                </a:solidFill>
                <a:latin typeface="Calibri"/>
              </a:rPr>
              <a:t><![CDATA[https://mbet.website/it/marathonbet-o-sisal]]></a:t>
            </a:r>
          </a:p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trike="noStrike" sz="900" spc="0" u="none" cap="none">
                <a:solidFill>
                  <a:srgbClr val="67616A">
                    <a:alpha val="100000"/>
                  </a:srgbClr>
                </a:solidFill>
                <a:latin typeface="Calibri"/>
              </a:rPr>
              <a:t><![CDATA[Array]]>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Theme49">
  <a:themeElements>
    <a:clrScheme name="Theme49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49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49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7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Unknown Company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Igor Savchenko, Betting Editor</dc:creator>
  <cp:lastModifiedBy>Unknown Creator</cp:lastModifiedBy>
  <dcterms:created xsi:type="dcterms:W3CDTF">2026-06-11T00:23:00Z</dcterms:created>
  <dcterms:modified xsi:type="dcterms:W3CDTF">2026-06-11T00:23:00Z</dcterms:modified>
  <dc:title>Marathonbet o Sisal 2026: confronto bookmaker</dc:title>
  <dc:description>Confronto Marathonbet e Sisal 2026 — quote, palinsesto, bonus, app e affidabilità. Quale bookmaker scegliere in Italia per le scommesse.</dc:description>
  <dc:subject>Marathonbet o Sisal: confronto 2026</dc:subject>
  <cp:keywords/>
  <cp:category/>
  <cp:revision/>
  <cp:contentStatus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